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404" r:id="rId2"/>
    <p:sldId id="411" r:id="rId3"/>
    <p:sldId id="415" r:id="rId4"/>
    <p:sldId id="417" r:id="rId5"/>
    <p:sldId id="416" r:id="rId6"/>
    <p:sldId id="414" r:id="rId7"/>
    <p:sldId id="409" r:id="rId8"/>
    <p:sldId id="401" r:id="rId9"/>
    <p:sldId id="421" r:id="rId10"/>
    <p:sldId id="424" r:id="rId11"/>
    <p:sldId id="410" r:id="rId12"/>
    <p:sldId id="413" r:id="rId13"/>
    <p:sldId id="425" r:id="rId14"/>
    <p:sldId id="420" r:id="rId15"/>
    <p:sldId id="294" r:id="rId16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weta GUPTA , MD" initials="SG,M" lastIdx="6" clrIdx="0">
    <p:extLst>
      <p:ext uri="{19B8F6BF-5375-455C-9EA6-DF929625EA0E}">
        <p15:presenceInfo xmlns:p15="http://schemas.microsoft.com/office/powerpoint/2012/main" userId="S::Shweta.Gupta@internationalsos.com::63bd816f0117ef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3E94"/>
    <a:srgbClr val="EF820F"/>
    <a:srgbClr val="2F4696"/>
    <a:srgbClr val="EDEDED"/>
    <a:srgbClr val="232762"/>
    <a:srgbClr val="171D55"/>
    <a:srgbClr val="22268D"/>
    <a:srgbClr val="0B084C"/>
    <a:srgbClr val="0F7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6" autoAdjust="0"/>
    <p:restoredTop sz="80402" autoAdjust="0"/>
  </p:normalViewPr>
  <p:slideViewPr>
    <p:cSldViewPr snapToGrid="0">
      <p:cViewPr varScale="1">
        <p:scale>
          <a:sx n="90" d="100"/>
          <a:sy n="90" d="100"/>
        </p:scale>
        <p:origin x="21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716E4-888C-3B4E-B2F0-9CF86FC308D2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378D0-C256-6746-8BEA-CBDB6AF89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5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C2C33-045D-40F3-AB9F-1B1BDBBD4681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4E79-08CC-4F4F-85DB-6492EEB849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4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was last updated by International SOS – date 11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  <a:p>
            <a:r>
              <a:rPr lang="en-US" dirty="0"/>
              <a:t>Content is subject to change. </a:t>
            </a:r>
            <a:br>
              <a:rPr lang="en-US" dirty="0"/>
            </a:br>
            <a:r>
              <a:rPr lang="en-US" dirty="0"/>
              <a:t>Version 4.0 </a:t>
            </a:r>
            <a:br>
              <a:rPr lang="en-US" dirty="0"/>
            </a:br>
            <a:r>
              <a:rPr lang="en-US" dirty="0"/>
              <a:t>Feedback and comments email to healthpromotion@internationalsos.com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4E79-08CC-4F4F-85DB-6492EEB8496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4E79-08CC-4F4F-85DB-6492EEB8496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2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4E79-08CC-4F4F-85DB-6492EEB8496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1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4E79-08CC-4F4F-85DB-6492EEB8496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3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4E79-08CC-4F4F-85DB-6492EEB8496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3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 and comments email to healthpromotion@internationalsos.com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4E79-08CC-4F4F-85DB-6492EEB8496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96067" y="2744599"/>
            <a:ext cx="7772400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TO</a:t>
            </a:r>
            <a:br>
              <a:rPr lang="en-US" dirty="0"/>
            </a:br>
            <a:r>
              <a:rPr lang="en-US" dirty="0"/>
              <a:t>BE INSERTED HERE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8300" y="4144859"/>
            <a:ext cx="7800975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MAIN TITLE TO</a:t>
            </a:r>
            <a:br>
              <a:rPr lang="en-US" dirty="0"/>
            </a:br>
            <a:r>
              <a:rPr lang="en-US" dirty="0"/>
              <a:t>BE INSERTED HERE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642" y="413498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MAIN TITLE TO</a:t>
            </a:r>
            <a:br>
              <a:rPr lang="en-US" dirty="0"/>
            </a:br>
            <a:r>
              <a:rPr lang="en-US" dirty="0"/>
              <a:t>BE INSERTED HERE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642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97600" y="2743200"/>
            <a:ext cx="7772400" cy="5976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MAIN TITLE TO</a:t>
            </a:r>
            <a:br>
              <a:rPr lang="en-US" dirty="0"/>
            </a:br>
            <a:r>
              <a:rPr lang="en-US" dirty="0"/>
              <a:t>BE INSERTED HERE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TO</a:t>
            </a:r>
            <a:br>
              <a:rPr lang="en-US" dirty="0"/>
            </a:br>
            <a:r>
              <a:rPr lang="en-US" dirty="0"/>
              <a:t>BE INSERTED HERE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496"/>
            <a:ext cx="361949" cy="2176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6BE850-9C8E-4CC7-B1EA-BC20DEBE6D10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 TO BE INSERTED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600" y="52883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TO HERE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7600" y="1328167"/>
            <a:ext cx="7776864" cy="441540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, </a:t>
            </a:r>
            <a:r>
              <a:rPr lang="en-GB" dirty="0" err="1"/>
              <a:t>interdum</a:t>
            </a:r>
            <a:r>
              <a:rPr lang="en-GB" dirty="0"/>
              <a:t> lorem id, </a:t>
            </a:r>
            <a:r>
              <a:rPr lang="en-GB" dirty="0" err="1"/>
              <a:t>convallis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a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.</a:t>
            </a:r>
          </a:p>
          <a:p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at gravida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et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semper.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, </a:t>
            </a:r>
            <a:r>
              <a:rPr lang="en-GB" dirty="0" err="1"/>
              <a:t>interdum</a:t>
            </a:r>
            <a:r>
              <a:rPr lang="en-GB" dirty="0"/>
              <a:t> lorem id, </a:t>
            </a:r>
            <a:r>
              <a:rPr lang="en-GB" dirty="0" err="1"/>
              <a:t>convallis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a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text - Half 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496"/>
            <a:ext cx="361949" cy="2176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6BE850-9C8E-4CC7-B1EA-BC20DEBE6D10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 TO</a:t>
            </a:r>
            <a:br>
              <a:rPr lang="en-US" dirty="0"/>
            </a:br>
            <a:r>
              <a:rPr lang="en-US" dirty="0"/>
              <a:t>BE INSERTED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600" y="957461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TO HERE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7600" y="1747267"/>
            <a:ext cx="7776864" cy="1615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2268D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in lacus </a:t>
            </a:r>
            <a:r>
              <a:rPr lang="en-GB" dirty="0" err="1"/>
              <a:t>lacinia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vitae dui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 </a:t>
            </a:r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,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lorem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in </a:t>
            </a:r>
            <a:r>
              <a:rPr lang="en-GB" dirty="0" err="1"/>
              <a:t>lectus</a:t>
            </a:r>
            <a:r>
              <a:rPr lang="en-GB" dirty="0"/>
              <a:t>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97600" y="3400425"/>
            <a:ext cx="7776864" cy="2252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, </a:t>
            </a:r>
            <a:r>
              <a:rPr lang="en-GB" dirty="0" err="1"/>
              <a:t>interdum</a:t>
            </a:r>
            <a:r>
              <a:rPr lang="en-GB" dirty="0"/>
              <a:t> lorem id, </a:t>
            </a:r>
            <a:r>
              <a:rPr lang="en-GB" dirty="0" err="1"/>
              <a:t>convallis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a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.</a:t>
            </a:r>
          </a:p>
          <a:p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at gravida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et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semper.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sing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496"/>
            <a:ext cx="361949" cy="2176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6BE850-9C8E-4CC7-B1EA-BC20DEBE6D10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28402" y="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 TO BE INSERTED HERE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21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31B69208-F4EF-4194-AB83-2CD4F874CC94}"/>
              </a:ext>
            </a:extLst>
          </p:cNvPr>
          <p:cNvSpPr txBox="1">
            <a:spLocks/>
          </p:cNvSpPr>
          <p:nvPr/>
        </p:nvSpPr>
        <p:spPr>
          <a:xfrm>
            <a:off x="639315" y="1920185"/>
            <a:ext cx="4488270" cy="23173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4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Coronavirus Disease 2019 (COVID-19)</a:t>
            </a:r>
          </a:p>
          <a:p>
            <a:pPr>
              <a:spcBef>
                <a:spcPts val="1200"/>
              </a:spcBef>
            </a:pPr>
            <a:r>
              <a:rPr lang="en-GB" sz="2800" b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What you need to know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168FF5C2-A90A-4661-8776-05939FDB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15" y="5712658"/>
            <a:ext cx="4140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000" b="0" dirty="0">
                <a:solidFill>
                  <a:schemeClr val="bg2">
                    <a:lumMod val="65000"/>
                  </a:schemeClr>
                </a:solidFill>
              </a:rPr>
              <a:t>Disclaimer: This </a:t>
            </a:r>
            <a:r>
              <a:rPr lang="en-AU" sz="1000" dirty="0">
                <a:solidFill>
                  <a:schemeClr val="bg2">
                    <a:lumMod val="65000"/>
                  </a:schemeClr>
                </a:solidFill>
              </a:rPr>
              <a:t>presentation </a:t>
            </a:r>
            <a:r>
              <a:rPr lang="en-AU" sz="1000" b="0" dirty="0">
                <a:solidFill>
                  <a:schemeClr val="bg2">
                    <a:lumMod val="65000"/>
                  </a:schemeClr>
                </a:solidFill>
              </a:rPr>
              <a:t>has been developed for educational purposes only. It is not a substitute for professional medical advice. Should you have questions or concerns about any topic described here, please consult your medical professional.</a:t>
            </a:r>
            <a:endParaRPr lang="en-US" sz="1000" b="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FC78F9C2-1264-42F8-82BB-2AF67474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2" y="6519863"/>
            <a:ext cx="43640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800" b="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© 2020 AEA International Holdings Pte. Ltd. All rights reserved.</a:t>
            </a:r>
          </a:p>
        </p:txBody>
      </p:sp>
      <p:pic>
        <p:nvPicPr>
          <p:cNvPr id="3" name="Picture 2" descr="A picture containing table, cake, food&#10;&#10;Description automatically generated">
            <a:extLst>
              <a:ext uri="{FF2B5EF4-FFF2-40B4-BE49-F238E27FC236}">
                <a16:creationId xmlns:a16="http://schemas.microsoft.com/office/drawing/2014/main" xmlns="" id="{5AFC9D6F-4716-4DD8-9FD6-77C75B902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9" y="975906"/>
            <a:ext cx="5012361" cy="5359544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E61FAA46-91DF-43D0-8CE5-D3789E1A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99" y="4996288"/>
            <a:ext cx="15014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400" b="0" dirty="0"/>
              <a:t>Version 4.0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39804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EF146BFE-AB31-4B2D-AB4D-C751F2C34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1" y="1169894"/>
            <a:ext cx="3695209" cy="524977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76001" y="359999"/>
            <a:ext cx="7223941" cy="809895"/>
          </a:xfrm>
        </p:spPr>
        <p:txBody>
          <a:bodyPr/>
          <a:lstStyle/>
          <a:p>
            <a:r>
              <a:rPr lang="en-AU" dirty="0"/>
              <a:t>After travel to an affected area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71210" y="1432045"/>
            <a:ext cx="4406307" cy="4183309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</a:pPr>
            <a:r>
              <a:rPr lang="en-AU" sz="2000" dirty="0"/>
              <a:t>Monitor your health. </a:t>
            </a:r>
          </a:p>
          <a:p>
            <a:pPr marL="342900" lvl="2" indent="-342900">
              <a:spcBef>
                <a:spcPts val="1200"/>
              </a:spcBef>
            </a:pPr>
            <a:r>
              <a:rPr lang="en-AU" sz="2000" dirty="0"/>
              <a:t>Seek medical attention if you develop symptoms, following the local procedure for your location. </a:t>
            </a:r>
          </a:p>
          <a:p>
            <a:pPr marL="342900" lvl="2" indent="-342900">
              <a:spcBef>
                <a:spcPts val="1200"/>
              </a:spcBef>
            </a:pPr>
            <a:r>
              <a:rPr lang="en-AU" sz="2000" dirty="0"/>
              <a:t>When travelling to medical care, consider wearing a mask, use private transport and avoid contact with others as much as possible. </a:t>
            </a:r>
          </a:p>
          <a:p>
            <a:pPr marL="342900" lvl="2" indent="-342900">
              <a:spcBef>
                <a:spcPts val="1200"/>
              </a:spcBef>
            </a:pPr>
            <a:r>
              <a:rPr lang="en-AU" sz="2000" dirty="0"/>
              <a:t>Ensure you provide your travel history to the medical facility.</a:t>
            </a:r>
            <a:r>
              <a:rPr lang="en-US" dirty="0"/>
              <a:t/>
            </a:r>
            <a:br>
              <a:rPr lang="en-US" dirty="0"/>
            </a:br>
            <a:endParaRPr lang="en-GB" sz="20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0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360000"/>
            <a:ext cx="6243900" cy="722511"/>
          </a:xfrm>
        </p:spPr>
        <p:txBody>
          <a:bodyPr/>
          <a:lstStyle/>
          <a:p>
            <a:r>
              <a:rPr lang="en-GB" dirty="0"/>
              <a:t>What to do if you get sick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51884" y="1440849"/>
            <a:ext cx="5663091" cy="4201961"/>
          </a:xfrm>
        </p:spPr>
        <p:txBody>
          <a:bodyPr/>
          <a:lstStyle/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US" sz="2000" b="1" dirty="0"/>
              <a:t>Do not travel</a:t>
            </a:r>
          </a:p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Cover your coughs and sneezes – use a tissue or a mask if available – and wash your hands with soap and water.</a:t>
            </a:r>
            <a:endParaRPr lang="en-AU" sz="2000" dirty="0"/>
          </a:p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AU" sz="2000" b="1" dirty="0"/>
              <a:t>Seek medical attention </a:t>
            </a:r>
            <a:r>
              <a:rPr lang="en-AU" sz="2000" dirty="0"/>
              <a:t>– let the doctor know if you have travelled recently, and if you were in contact with someone who is sick.</a:t>
            </a:r>
          </a:p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AU" sz="2000" dirty="0"/>
              <a:t>If you don’t need to go to hospital – stay home as much as possible. Do not go to work. Minimise contact with other people until you have recovered.</a:t>
            </a:r>
          </a:p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endParaRPr lang="en-AU" sz="2000" dirty="0"/>
          </a:p>
        </p:txBody>
      </p:sp>
      <p:pic>
        <p:nvPicPr>
          <p:cNvPr id="6" name="Picture 5" descr="A picture containing dark, sitting, small, white&#10;&#10;Description automatically generated">
            <a:extLst>
              <a:ext uri="{FF2B5EF4-FFF2-40B4-BE49-F238E27FC236}">
                <a16:creationId xmlns:a16="http://schemas.microsoft.com/office/drawing/2014/main" xmlns="" id="{678D9617-C737-4B85-AC6F-0E2F76EEF0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60" y="1035663"/>
            <a:ext cx="2447512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360000"/>
            <a:ext cx="7772400" cy="722511"/>
          </a:xfrm>
        </p:spPr>
        <p:txBody>
          <a:bodyPr/>
          <a:lstStyle/>
          <a:p>
            <a:r>
              <a:rPr lang="en-US" dirty="0"/>
              <a:t>Screening and contact tracing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600" y="890642"/>
            <a:ext cx="7776864" cy="432048"/>
          </a:xfrm>
        </p:spPr>
        <p:txBody>
          <a:bodyPr/>
          <a:lstStyle/>
          <a:p>
            <a:r>
              <a:rPr lang="en-US" dirty="0"/>
              <a:t>Is important to stop the spread of the virus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FF6729F3-07CD-455A-ABF0-21BFA3B0261B}"/>
              </a:ext>
            </a:extLst>
          </p:cNvPr>
          <p:cNvSpPr txBox="1">
            <a:spLocks/>
          </p:cNvSpPr>
          <p:nvPr/>
        </p:nvSpPr>
        <p:spPr>
          <a:xfrm>
            <a:off x="615048" y="1426288"/>
            <a:ext cx="5631748" cy="48086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/>
              <a:t>“Screening” may be done at entry points to detect sick people. You may be asked where you have been, and your temperature may be taken.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/>
              <a:t>Health authorities may perform “contact tracing” – identifying people who have been in contact with someone with COVID-19. 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/>
              <a:t>These ‘contacts’ may be asked </a:t>
            </a:r>
          </a:p>
          <a:p>
            <a:pPr marL="990600" lvl="1" indent="-447675">
              <a:spcBef>
                <a:spcPts val="1500"/>
              </a:spcBef>
              <a:buFont typeface="Courier New" panose="02070309020205020404" pitchFamily="49" charset="0"/>
              <a:buChar char="o"/>
              <a:tabLst>
                <a:tab pos="1162050" algn="l"/>
              </a:tabLst>
            </a:pPr>
            <a:r>
              <a:rPr lang="en-US" sz="1800" dirty="0"/>
              <a:t>to stay at home for 14 days so they don’t infect other people.</a:t>
            </a:r>
          </a:p>
          <a:p>
            <a:pPr marL="990600" lvl="1" indent="-447675">
              <a:spcBef>
                <a:spcPts val="1500"/>
              </a:spcBef>
              <a:buFont typeface="Courier New" panose="02070309020205020404" pitchFamily="49" charset="0"/>
              <a:buChar char="o"/>
              <a:tabLst>
                <a:tab pos="1162050" algn="l"/>
              </a:tabLst>
            </a:pPr>
            <a:r>
              <a:rPr lang="en-US" sz="1800" dirty="0"/>
              <a:t>to monitor their health for 14 days in case they develop symptoms.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/>
              <a:t>Follow the advice of health authorities.</a:t>
            </a:r>
          </a:p>
        </p:txBody>
      </p:sp>
      <p:pic>
        <p:nvPicPr>
          <p:cNvPr id="9" name="Picture 8" descr="A picture containing toy, sign, room&#10;&#10;Description automatically generated">
            <a:extLst>
              <a:ext uri="{FF2B5EF4-FFF2-40B4-BE49-F238E27FC236}">
                <a16:creationId xmlns:a16="http://schemas.microsoft.com/office/drawing/2014/main" xmlns="" id="{D8EF6BAB-37F5-4A15-BFF5-41321DF0D4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054" y="1545776"/>
            <a:ext cx="3343828" cy="2655133"/>
          </a:xfrm>
          <a:prstGeom prst="rect">
            <a:avLst/>
          </a:prstGeom>
        </p:spPr>
      </p:pic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0F300AC2-E856-4DA6-9A6F-6BE1A0978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796" y="4065603"/>
            <a:ext cx="1703671" cy="18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6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360000"/>
            <a:ext cx="6243900" cy="722511"/>
          </a:xfrm>
        </p:spPr>
        <p:txBody>
          <a:bodyPr/>
          <a:lstStyle/>
          <a:p>
            <a:r>
              <a:rPr lang="en-GB" dirty="0"/>
              <a:t>When to use masks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000" y="1240594"/>
            <a:ext cx="4612945" cy="4499194"/>
          </a:xfrm>
        </p:spPr>
        <p:txBody>
          <a:bodyPr/>
          <a:lstStyle/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AU" sz="2000" dirty="0"/>
              <a:t>Healthy people don’t need to wear masks.</a:t>
            </a:r>
          </a:p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AU" sz="2000" dirty="0"/>
              <a:t>Wear a mask if:</a:t>
            </a:r>
          </a:p>
          <a:p>
            <a:pPr marL="1079500" lvl="2" indent="-363538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AU" sz="1800" dirty="0"/>
              <a:t>You are coughing or sneezing</a:t>
            </a:r>
          </a:p>
          <a:p>
            <a:pPr marL="1079500" lvl="2" indent="-363538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AU" sz="1800" dirty="0"/>
              <a:t>You are caring for a sick person at home or in healthcare setting </a:t>
            </a:r>
          </a:p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AU" sz="2000" dirty="0"/>
              <a:t>Masks alone don’t protect – they should be used along with other hygiene measures.</a:t>
            </a:r>
          </a:p>
          <a:p>
            <a:pPr marL="342900" lvl="2" indent="-342900">
              <a:spcBef>
                <a:spcPts val="1500"/>
              </a:spcBef>
              <a:buClr>
                <a:schemeClr val="tx1"/>
              </a:buClr>
            </a:pPr>
            <a:r>
              <a:rPr lang="en-AU" sz="2000" dirty="0"/>
              <a:t>Follow manufacturer’s advice for using the mask.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6D4DAE81-D5FB-49BF-8213-AA1F3FAFD4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2" t="2766" b="4975"/>
          <a:stretch/>
        </p:blipFill>
        <p:spPr>
          <a:xfrm>
            <a:off x="5420350" y="211016"/>
            <a:ext cx="3147650" cy="55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6D2DBA-DF50-4F44-98DB-2AF8FCFD7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002" y="3864362"/>
            <a:ext cx="8788997" cy="13182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dirty="0"/>
              <a:t>Keep up to date with news and information from the </a:t>
            </a:r>
            <a:br>
              <a:rPr lang="en-AU" sz="2400" dirty="0"/>
            </a:br>
            <a:r>
              <a:rPr lang="en-AU" sz="2400" dirty="0"/>
              <a:t>International SOS dedicated website: </a:t>
            </a:r>
            <a:br>
              <a:rPr lang="en-AU" sz="2400" dirty="0"/>
            </a:br>
            <a:r>
              <a:rPr lang="en-AU" sz="2600" b="1" dirty="0">
                <a:solidFill>
                  <a:srgbClr val="233E94"/>
                </a:solidFill>
              </a:rPr>
              <a:t>https://pandemic.internationalsos.com/2019-ncov</a:t>
            </a:r>
            <a:r>
              <a:rPr lang="en-US" sz="2600" b="1" dirty="0">
                <a:solidFill>
                  <a:srgbClr val="233E94"/>
                </a:solidFill>
              </a:rPr>
              <a:t> </a:t>
            </a:r>
            <a:endParaRPr lang="en-AU" sz="2600" b="1" dirty="0">
              <a:solidFill>
                <a:srgbClr val="233E94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A04A97A-A453-49BE-A99E-7F5BAAED7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360000"/>
            <a:ext cx="7352386" cy="758795"/>
          </a:xfrm>
        </p:spPr>
        <p:txBody>
          <a:bodyPr/>
          <a:lstStyle/>
          <a:p>
            <a:r>
              <a:rPr lang="en-GB" dirty="0"/>
              <a:t>More information on COVID-19</a:t>
            </a:r>
            <a:endParaRPr lang="en-GB" strike="sngStrike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9C0561-39E4-466C-BE30-EF9556FD00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592" y="1371787"/>
            <a:ext cx="4542090" cy="22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3173" y="5262654"/>
            <a:ext cx="4140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000" b="0" dirty="0">
                <a:solidFill>
                  <a:schemeClr val="bg2">
                    <a:lumMod val="65000"/>
                  </a:schemeClr>
                </a:solidFill>
              </a:rPr>
              <a:t>Disclaimer: </a:t>
            </a:r>
            <a:r>
              <a:rPr lang="en-AU" sz="1000" b="0">
                <a:solidFill>
                  <a:schemeClr val="bg2">
                    <a:lumMod val="65000"/>
                  </a:schemeClr>
                </a:solidFill>
              </a:rPr>
              <a:t>This presentation has </a:t>
            </a:r>
            <a:r>
              <a:rPr lang="en-AU" sz="1000" b="0" dirty="0">
                <a:solidFill>
                  <a:schemeClr val="bg2">
                    <a:lumMod val="65000"/>
                  </a:schemeClr>
                </a:solidFill>
              </a:rPr>
              <a:t>been developed for educational purposes only. It is not a substitute for professional medical advice. Should you have questions or concerns about any topic described here, please consult your medical professional.</a:t>
            </a:r>
            <a:endParaRPr lang="en-US" sz="1000" b="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79962" y="6519863"/>
            <a:ext cx="43640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800" b="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© 2020 AEA International Holdings Pte. Ltd.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thday cake&#10;&#10;Description automatically generated">
            <a:extLst>
              <a:ext uri="{FF2B5EF4-FFF2-40B4-BE49-F238E27FC236}">
                <a16:creationId xmlns:a16="http://schemas.microsoft.com/office/drawing/2014/main" xmlns="" id="{A023FC3B-CE1C-4178-A236-B9322E700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7"/>
          <a:stretch/>
        </p:blipFill>
        <p:spPr>
          <a:xfrm>
            <a:off x="533705" y="2139265"/>
            <a:ext cx="3805434" cy="3804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657F0-CF26-4376-B247-46CC58DC1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360001"/>
            <a:ext cx="7526278" cy="1709042"/>
          </a:xfrm>
        </p:spPr>
        <p:txBody>
          <a:bodyPr/>
          <a:lstStyle/>
          <a:p>
            <a:r>
              <a:rPr lang="en-AU" dirty="0"/>
              <a:t>Severe acute respiratory syndrome coronavirus 2 (SARS-CoV-2) causes COVID-19</a:t>
            </a:r>
            <a:br>
              <a:rPr lang="en-AU" dirty="0"/>
            </a:br>
            <a:endParaRPr lang="en-A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2AE9CD20-27B7-49DE-AC54-D2495B22EF37}"/>
              </a:ext>
            </a:extLst>
          </p:cNvPr>
          <p:cNvSpPr txBox="1">
            <a:spLocks/>
          </p:cNvSpPr>
          <p:nvPr/>
        </p:nvSpPr>
        <p:spPr>
          <a:xfrm>
            <a:off x="4393531" y="2038542"/>
            <a:ext cx="4530549" cy="4016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AU" dirty="0"/>
              <a:t>SARS-CoV-2 is a new virus.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GB" sz="2000" dirty="0"/>
              <a:t>The first cases were identified in people with </a:t>
            </a:r>
            <a:r>
              <a:rPr lang="en-GB" sz="2000" b="1" dirty="0"/>
              <a:t>pneumonia</a:t>
            </a:r>
            <a:r>
              <a:rPr lang="en-GB" sz="2000" dirty="0"/>
              <a:t> in Wuhan, China, in late December 2019.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GB" sz="2000" dirty="0"/>
              <a:t>It probably started in animals but is now spreading between people.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GB" sz="2000" dirty="0"/>
              <a:t>As this virus is new, we are learning more all the time, and what we know now may change.</a:t>
            </a:r>
          </a:p>
        </p:txBody>
      </p:sp>
    </p:spTree>
    <p:extLst>
      <p:ext uri="{BB962C8B-B14F-4D97-AF65-F5344CB8AC3E}">
        <p14:creationId xmlns:p14="http://schemas.microsoft.com/office/powerpoint/2010/main" val="172459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360000"/>
            <a:ext cx="6876800" cy="1227500"/>
          </a:xfrm>
        </p:spPr>
        <p:txBody>
          <a:bodyPr/>
          <a:lstStyle/>
          <a:p>
            <a:r>
              <a:rPr lang="en-US" dirty="0" err="1"/>
              <a:t>Travellers</a:t>
            </a:r>
            <a:r>
              <a:rPr lang="en-US" dirty="0"/>
              <a:t> have brought the virus into other countries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001" y="1796117"/>
            <a:ext cx="4224600" cy="4118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Many countries have now detected the virus in </a:t>
            </a:r>
            <a:r>
              <a:rPr lang="en-US" sz="2000" dirty="0" err="1"/>
              <a:t>travellers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Some people who were in contact with these </a:t>
            </a:r>
            <a:r>
              <a:rPr lang="en-US" sz="2000" dirty="0" err="1"/>
              <a:t>travellers</a:t>
            </a:r>
            <a:r>
              <a:rPr lang="en-US" sz="2000" dirty="0"/>
              <a:t> were infected by them.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It is possible that other locations will have cases of COVID-19.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GB" sz="2000" dirty="0"/>
              <a:t>Although there is a lot we don’t know yet about this new virus, we can still prevent the disease and stop an outbreak.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AU" sz="2000" dirty="0"/>
          </a:p>
        </p:txBody>
      </p:sp>
      <p:pic>
        <p:nvPicPr>
          <p:cNvPr id="5" name="Picture 4" descr="A picture containing table, photo, cake, sitting&#10;&#10;Description automatically generated">
            <a:extLst>
              <a:ext uri="{FF2B5EF4-FFF2-40B4-BE49-F238E27FC236}">
                <a16:creationId xmlns:a16="http://schemas.microsoft.com/office/drawing/2014/main" xmlns="" id="{2777ED6E-3825-40FB-828F-7F579B2B2F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264" y="1058562"/>
            <a:ext cx="3919736" cy="49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5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360000"/>
            <a:ext cx="7772400" cy="722511"/>
          </a:xfrm>
        </p:spPr>
        <p:txBody>
          <a:bodyPr/>
          <a:lstStyle/>
          <a:p>
            <a:r>
              <a:rPr lang="en-GB" dirty="0"/>
              <a:t>How is it spread?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999" y="1049036"/>
            <a:ext cx="5265889" cy="56492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Most people are being infected from other people.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It probably spreads the same way as colds and flu</a:t>
            </a:r>
            <a:r>
              <a:rPr lang="en-GB" sz="2000" dirty="0"/>
              <a:t> – </a:t>
            </a:r>
            <a:r>
              <a:rPr lang="en-US" sz="2000" dirty="0"/>
              <a:t>through droplets which are created when we talk, cough and sneeze.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People can get infected when these droplets enter the nose, eyes or mouth. 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Touching contaminated objects puts the droplets onto your hands. If you touch your face the droplets can enter your nose / eyes / mouth.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2000" dirty="0"/>
              <a:t>Some other coronaviruses have spread through </a:t>
            </a:r>
            <a:r>
              <a:rPr lang="en-US" sz="2000" dirty="0" err="1"/>
              <a:t>faeces</a:t>
            </a:r>
            <a:r>
              <a:rPr lang="en-US" sz="2000" dirty="0"/>
              <a:t>, and COVID-19 might also spread this way. </a:t>
            </a:r>
          </a:p>
        </p:txBody>
      </p:sp>
      <p:pic>
        <p:nvPicPr>
          <p:cNvPr id="15" name="Picture 14" descr="A picture containing table, cake, decorated, sitting&#10;&#10;Description automatically generated">
            <a:extLst>
              <a:ext uri="{FF2B5EF4-FFF2-40B4-BE49-F238E27FC236}">
                <a16:creationId xmlns:a16="http://schemas.microsoft.com/office/drawing/2014/main" xmlns="" id="{A76B8394-85BC-4F6B-AEF5-1A095E43A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140" y="1164468"/>
            <a:ext cx="3528860" cy="41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657F0-CF26-4376-B247-46CC58DC1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60000"/>
            <a:ext cx="6518025" cy="1271650"/>
          </a:xfrm>
        </p:spPr>
        <p:txBody>
          <a:bodyPr/>
          <a:lstStyle/>
          <a:p>
            <a:r>
              <a:rPr lang="en-US" dirty="0"/>
              <a:t>Symptoms start like many other illnesses</a:t>
            </a:r>
            <a:endParaRPr lang="en-AU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C445FB6-402A-4B2D-9DBD-15A15D5F883F}"/>
              </a:ext>
            </a:extLst>
          </p:cNvPr>
          <p:cNvSpPr txBox="1">
            <a:spLocks/>
          </p:cNvSpPr>
          <p:nvPr/>
        </p:nvSpPr>
        <p:spPr>
          <a:xfrm>
            <a:off x="501292" y="4157407"/>
            <a:ext cx="1121328" cy="3163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 dirty="0"/>
              <a:t>Fever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F0605070-2A8A-427C-83F2-6338FF389E61}"/>
              </a:ext>
            </a:extLst>
          </p:cNvPr>
          <p:cNvSpPr txBox="1">
            <a:spLocks/>
          </p:cNvSpPr>
          <p:nvPr/>
        </p:nvSpPr>
        <p:spPr>
          <a:xfrm>
            <a:off x="3118459" y="4157407"/>
            <a:ext cx="1121328" cy="3163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 dirty="0"/>
              <a:t>Cough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DE0BB6B-3C11-48B6-92A2-893F833C2B86}"/>
              </a:ext>
            </a:extLst>
          </p:cNvPr>
          <p:cNvSpPr txBox="1">
            <a:spLocks/>
          </p:cNvSpPr>
          <p:nvPr/>
        </p:nvSpPr>
        <p:spPr>
          <a:xfrm>
            <a:off x="4541882" y="4038345"/>
            <a:ext cx="1344676" cy="5545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 dirty="0"/>
              <a:t>Shortness of breath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9D353B0C-BCB7-4898-80A2-0FB1CA2722D2}"/>
              </a:ext>
            </a:extLst>
          </p:cNvPr>
          <p:cNvSpPr txBox="1">
            <a:spLocks/>
          </p:cNvSpPr>
          <p:nvPr/>
        </p:nvSpPr>
        <p:spPr>
          <a:xfrm>
            <a:off x="6198574" y="4038348"/>
            <a:ext cx="963849" cy="554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AU" sz="1600" b="1" dirty="0"/>
              <a:t>Muscle aches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B88A68D1-178C-4A81-9DCF-CAD47A692DDC}"/>
              </a:ext>
            </a:extLst>
          </p:cNvPr>
          <p:cNvSpPr txBox="1">
            <a:spLocks/>
          </p:cNvSpPr>
          <p:nvPr/>
        </p:nvSpPr>
        <p:spPr>
          <a:xfrm>
            <a:off x="7496306" y="4124213"/>
            <a:ext cx="1370254" cy="382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 dirty="0"/>
              <a:t>Diarrhoea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5107C032-156F-42B3-9874-C2C9554AFB10}"/>
              </a:ext>
            </a:extLst>
          </p:cNvPr>
          <p:cNvSpPr txBox="1">
            <a:spLocks/>
          </p:cNvSpPr>
          <p:nvPr/>
        </p:nvSpPr>
        <p:spPr>
          <a:xfrm>
            <a:off x="1717597" y="4097878"/>
            <a:ext cx="1142848" cy="4354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AU" sz="1600" b="1" dirty="0"/>
              <a:t>Sore throat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5346391-9035-46CF-A444-5AF59056A7FD}"/>
              </a:ext>
            </a:extLst>
          </p:cNvPr>
          <p:cNvSpPr/>
          <p:nvPr/>
        </p:nvSpPr>
        <p:spPr>
          <a:xfrm>
            <a:off x="540001" y="4712044"/>
            <a:ext cx="5794124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spcBef>
                <a:spcPts val="1500"/>
              </a:spcBef>
              <a:buNone/>
            </a:pPr>
            <a:r>
              <a:rPr lang="en-AU" sz="2000" dirty="0"/>
              <a:t>Symptoms start about one day after exposure, but can be as long as 14 days.</a:t>
            </a:r>
          </a:p>
          <a:p>
            <a:pPr marL="0" lvl="2" indent="0">
              <a:spcBef>
                <a:spcPts val="1500"/>
              </a:spcBef>
              <a:buNone/>
            </a:pPr>
            <a:r>
              <a:rPr lang="en-AU" sz="2000" dirty="0"/>
              <a:t>Some people have no symptoms, </a:t>
            </a:r>
            <a:r>
              <a:rPr lang="en-AU" sz="2000" b="1" dirty="0"/>
              <a:t>most </a:t>
            </a:r>
            <a:r>
              <a:rPr lang="en-AU" sz="2000" dirty="0"/>
              <a:t>have a mild illness. It can be severe and sometimes fatal.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4F5801F-FA13-4380-ADCC-80C01614E6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92" y="1461799"/>
            <a:ext cx="1332252" cy="2734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DEDE64-C5F3-4B47-A43E-05C7280A3D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090" y="1846090"/>
            <a:ext cx="1312532" cy="2305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2DD8D67-2CB2-4107-9616-8BF633428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311" y="1808661"/>
            <a:ext cx="1330797" cy="23374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4BECB4-5E61-4774-A0DE-991F9941E6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59550" y="1876843"/>
            <a:ext cx="1262177" cy="22169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6E2B10-F3EB-4E4E-8E9A-155F47430B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58755" y="1846055"/>
            <a:ext cx="1243488" cy="21841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C1737A0-98C2-4595-BE44-085F02D944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778" y="2071941"/>
            <a:ext cx="1447844" cy="197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9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360000"/>
            <a:ext cx="7772400" cy="722511"/>
          </a:xfrm>
        </p:spPr>
        <p:txBody>
          <a:bodyPr/>
          <a:lstStyle/>
          <a:p>
            <a:r>
              <a:rPr lang="en-US" dirty="0"/>
              <a:t>Diagnosis and treatment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2975" y="1556469"/>
            <a:ext cx="4072200" cy="12534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2000" dirty="0"/>
              <a:t>Because symptoms are similar to many other illnesses, tests are needed to make the diagnosis (throat swab, blood test).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35CBD408-D18C-41C0-A3E1-2B861444F107}"/>
              </a:ext>
            </a:extLst>
          </p:cNvPr>
          <p:cNvSpPr txBox="1">
            <a:spLocks/>
          </p:cNvSpPr>
          <p:nvPr/>
        </p:nvSpPr>
        <p:spPr>
          <a:xfrm>
            <a:off x="576000" y="3843486"/>
            <a:ext cx="4072200" cy="24430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AU" sz="2000" b="1" dirty="0"/>
              <a:t>There is no specific treatment.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2000" dirty="0"/>
              <a:t>Mild symptoms can be treated with medicine to lower the fever, or relieve pain.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2000" dirty="0"/>
              <a:t>If symptoms are more severe, treatment in hospital is required.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9696CC-1D63-44C6-93FB-3A99D34F66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00" y="940090"/>
            <a:ext cx="3288637" cy="2903396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6252B748-57FE-40BD-B3BD-F64C0C8BCB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677" y="3014514"/>
            <a:ext cx="4267209" cy="3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9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7CC645-AB11-4656-AE7B-A3EA855792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45" y="870333"/>
            <a:ext cx="3630161" cy="4692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358186"/>
            <a:ext cx="4938975" cy="722511"/>
          </a:xfrm>
        </p:spPr>
        <p:txBody>
          <a:bodyPr/>
          <a:lstStyle/>
          <a:p>
            <a:r>
              <a:rPr lang="en-GB" dirty="0"/>
              <a:t>To prevent COVID-19</a:t>
            </a:r>
            <a:endParaRPr lang="en-GB" strike="sngStrik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000" y="1207426"/>
            <a:ext cx="4612945" cy="380524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GB" sz="2000" b="1" dirty="0"/>
              <a:t>Maintain good personal hygiene</a:t>
            </a:r>
          </a:p>
          <a:p>
            <a:pPr marL="361950" lvl="3" indent="-3619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AU" dirty="0"/>
              <a:t>Wash your hands frequently with soap and water. </a:t>
            </a:r>
          </a:p>
          <a:p>
            <a:pPr marL="361950" lvl="3" indent="-3619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AU" dirty="0"/>
              <a:t>Use alcohol-based hand sanitiser when soap and water are not readily available. </a:t>
            </a:r>
          </a:p>
          <a:p>
            <a:pPr marL="361950" lvl="3" indent="-361950"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AU" dirty="0"/>
              <a:t>Cover your coughs and sneezes. </a:t>
            </a:r>
            <a:r>
              <a:rPr lang="en-US" dirty="0"/>
              <a:t>Use a tissue or your upper sleeve. Immediately throw the tissue in a bin and wash your hands.</a:t>
            </a:r>
            <a:r>
              <a:rPr lang="en-AU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7190C5-5D27-409E-9979-40CE594D798F}"/>
              </a:ext>
            </a:extLst>
          </p:cNvPr>
          <p:cNvSpPr txBox="1"/>
          <p:nvPr/>
        </p:nvSpPr>
        <p:spPr>
          <a:xfrm>
            <a:off x="634363" y="5142742"/>
            <a:ext cx="4180008" cy="1015663"/>
          </a:xfrm>
          <a:prstGeom prst="rect">
            <a:avLst/>
          </a:prstGeom>
          <a:noFill/>
          <a:ln>
            <a:solidFill>
              <a:srgbClr val="EF820F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/>
              <a:t>Anyone who has any symptoms even if only mild should stay home and seek medical advice.</a:t>
            </a:r>
          </a:p>
        </p:txBody>
      </p:sp>
    </p:spTree>
    <p:extLst>
      <p:ext uri="{BB962C8B-B14F-4D97-AF65-F5344CB8AC3E}">
        <p14:creationId xmlns:p14="http://schemas.microsoft.com/office/powerpoint/2010/main" val="184015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76001" y="359999"/>
            <a:ext cx="4472250" cy="809895"/>
          </a:xfrm>
        </p:spPr>
        <p:txBody>
          <a:bodyPr/>
          <a:lstStyle/>
          <a:p>
            <a:r>
              <a:rPr lang="en-AU" dirty="0"/>
              <a:t>Avoid exposure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00" y="1846443"/>
            <a:ext cx="3944221" cy="2923862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</a:pPr>
            <a:r>
              <a:rPr lang="en-AU" sz="2000" dirty="0"/>
              <a:t>Avoid touching your face (eyes, nose and mouth) – especially </a:t>
            </a:r>
            <a:r>
              <a:rPr lang="en-AU" sz="2000" dirty="0" err="1"/>
              <a:t>i</a:t>
            </a:r>
            <a:r>
              <a:rPr lang="en-US" sz="2000" dirty="0"/>
              <a:t>f you have touched objects handled by many people (such as handrails, door handles). </a:t>
            </a:r>
            <a:endParaRPr lang="en-GB" sz="2000" b="1" dirty="0"/>
          </a:p>
          <a:p>
            <a:pPr marL="342900" lvl="2" indent="-342900">
              <a:spcBef>
                <a:spcPts val="1200"/>
              </a:spcBef>
            </a:pPr>
            <a:r>
              <a:rPr lang="en-AU" sz="2000" dirty="0"/>
              <a:t>Do not share food, drinks and personal items.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894CD00-FCE8-4636-8CCA-3B5B86250A1A}"/>
              </a:ext>
            </a:extLst>
          </p:cNvPr>
          <p:cNvSpPr txBox="1">
            <a:spLocks/>
          </p:cNvSpPr>
          <p:nvPr/>
        </p:nvSpPr>
        <p:spPr>
          <a:xfrm>
            <a:off x="4623779" y="2525966"/>
            <a:ext cx="3691408" cy="9808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AU" sz="1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288F584-7710-482E-9307-33C546211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752" y="1510598"/>
            <a:ext cx="3366435" cy="39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6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76001" y="359999"/>
            <a:ext cx="4472250" cy="809895"/>
          </a:xfrm>
        </p:spPr>
        <p:txBody>
          <a:bodyPr/>
          <a:lstStyle/>
          <a:p>
            <a:r>
              <a:rPr lang="en-AU" dirty="0"/>
              <a:t>Avoid exposure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01" y="1169894"/>
            <a:ext cx="4472250" cy="4658029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</a:pPr>
            <a:r>
              <a:rPr lang="en-GB" sz="2000" dirty="0"/>
              <a:t>Keep away from people who are sick – don’t let them cough or sneeze on you.</a:t>
            </a:r>
            <a:endParaRPr lang="en-AU" sz="2000" dirty="0"/>
          </a:p>
          <a:p>
            <a:pPr marL="342900" lvl="2" indent="-342900">
              <a:spcBef>
                <a:spcPts val="1200"/>
              </a:spcBef>
            </a:pPr>
            <a:r>
              <a:rPr lang="en-AU" sz="2000" dirty="0"/>
              <a:t>Avoid activities which expose you to large groups of people.</a:t>
            </a:r>
            <a:endParaRPr lang="en-US" sz="2000" dirty="0"/>
          </a:p>
          <a:p>
            <a:pPr marL="342900" lvl="2" indent="-342900">
              <a:spcBef>
                <a:spcPts val="1200"/>
              </a:spcBef>
            </a:pPr>
            <a:r>
              <a:rPr lang="en-US" sz="2000" dirty="0"/>
              <a:t>When in public areas, as much as possible, keep 1-2 </a:t>
            </a:r>
            <a:r>
              <a:rPr lang="en-US" sz="2000" dirty="0" err="1"/>
              <a:t>metres</a:t>
            </a:r>
            <a:r>
              <a:rPr lang="en-US" sz="2000" dirty="0"/>
              <a:t> distance from other people.</a:t>
            </a:r>
          </a:p>
          <a:p>
            <a:pPr marL="342900" lvl="2" indent="-342900">
              <a:spcBef>
                <a:spcPts val="1200"/>
              </a:spcBef>
            </a:pPr>
            <a:r>
              <a:rPr lang="en-US" sz="2000" dirty="0"/>
              <a:t>Get the flu shot – this will reduce the risk of seasonal flu and </a:t>
            </a:r>
            <a:r>
              <a:rPr lang="en-AU" sz="2000" dirty="0"/>
              <a:t>possible confusion with COVID-19 symptoms.</a:t>
            </a:r>
            <a:r>
              <a:rPr lang="en-US" sz="20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GB" sz="2000" b="1" strike="sngStrike" dirty="0"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894CD00-FCE8-4636-8CCA-3B5B86250A1A}"/>
              </a:ext>
            </a:extLst>
          </p:cNvPr>
          <p:cNvSpPr txBox="1">
            <a:spLocks/>
          </p:cNvSpPr>
          <p:nvPr/>
        </p:nvSpPr>
        <p:spPr>
          <a:xfrm>
            <a:off x="4623779" y="2525966"/>
            <a:ext cx="3691408" cy="9808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AU" sz="1800" dirty="0"/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xmlns="" id="{F6F3276C-2CBA-4E1E-96C4-EF625ACFA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57" y="1473160"/>
            <a:ext cx="4330546" cy="39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949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- Master">
  <a:themeElements>
    <a:clrScheme name="International SOS">
      <a:dk1>
        <a:sysClr val="windowText" lastClr="000000"/>
      </a:dk1>
      <a:lt1>
        <a:sysClr val="window" lastClr="FFFFFF"/>
      </a:lt1>
      <a:dk2>
        <a:srgbClr val="232762"/>
      </a:dk2>
      <a:lt2>
        <a:srgbClr val="FFFFFF"/>
      </a:lt2>
      <a:accent1>
        <a:srgbClr val="2F4696"/>
      </a:accent1>
      <a:accent2>
        <a:srgbClr val="232762"/>
      </a:accent2>
      <a:accent3>
        <a:srgbClr val="009354"/>
      </a:accent3>
      <a:accent4>
        <a:srgbClr val="6C206B"/>
      </a:accent4>
      <a:accent5>
        <a:srgbClr val="EF820F"/>
      </a:accent5>
      <a:accent6>
        <a:srgbClr val="D4002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1011</Words>
  <Application>Microsoft Office PowerPoint</Application>
  <PresentationFormat>On-screen Show (4:3)</PresentationFormat>
  <Paragraphs>88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Title - Master</vt:lpstr>
      <vt:lpstr>PowerPoint Presentation</vt:lpstr>
      <vt:lpstr>Severe acute respiratory syndrome coronavirus 2 (SARS-CoV-2) causes COVID-19 </vt:lpstr>
      <vt:lpstr>Travellers have brought the virus into other countries</vt:lpstr>
      <vt:lpstr>How is it spread?</vt:lpstr>
      <vt:lpstr>Symptoms start like many other illnesses</vt:lpstr>
      <vt:lpstr>Diagnosis and treatment</vt:lpstr>
      <vt:lpstr>To prevent COVID-19</vt:lpstr>
      <vt:lpstr>Avoid exposure</vt:lpstr>
      <vt:lpstr>Avoid exposure</vt:lpstr>
      <vt:lpstr>After travel to an affected area</vt:lpstr>
      <vt:lpstr>What to do if you get sick</vt:lpstr>
      <vt:lpstr>Screening and contact tracing</vt:lpstr>
      <vt:lpstr>When to use masks</vt:lpstr>
      <vt:lpstr>More information on COVID-19</vt:lpstr>
      <vt:lpstr>Any questions</vt:lpstr>
    </vt:vector>
  </TitlesOfParts>
  <Company>International SOS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SOS</dc:title>
  <dc:creator>International SOS</dc:creator>
  <cp:lastModifiedBy>Elizabeth Wallace</cp:lastModifiedBy>
  <cp:revision>603</cp:revision>
  <dcterms:created xsi:type="dcterms:W3CDTF">2014-10-09T15:52:28Z</dcterms:created>
  <dcterms:modified xsi:type="dcterms:W3CDTF">2020-03-16T14:57:15Z</dcterms:modified>
</cp:coreProperties>
</file>